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Barlow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61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yannote.aud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yannote.audio" TargetMode="Externa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742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Live Meeting Summarizer Application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644503"/>
            <a:ext cx="7415927" cy="164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Real-Time AI System for Transcription, Diarization &amp; Summarization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6350437" y="566035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Presented by: Soumodip Ghosh</a:t>
            </a:r>
            <a:endParaRPr lang="en-US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4820B-0ACF-0E01-D802-FED6D66B5A58}"/>
              </a:ext>
            </a:extLst>
          </p:cNvPr>
          <p:cNvSpPr txBox="1"/>
          <p:nvPr/>
        </p:nvSpPr>
        <p:spPr>
          <a:xfrm>
            <a:off x="6233532" y="1170878"/>
            <a:ext cx="450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INFOSYS AI VIRTUAL INTERNSHIP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0"/>
            <a:ext cx="14630400" cy="20919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819" y="2552105"/>
            <a:ext cx="6481762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Scope: Expanding Capabilities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819" y="3268028"/>
            <a:ext cx="501968" cy="501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07980" y="3409236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Multilingual Support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307980" y="3742015"/>
            <a:ext cx="3635693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transcription, diarization, and summarization across multiple languages.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2865" y="3268028"/>
            <a:ext cx="501968" cy="5019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64025" y="3409236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Insights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5864025" y="3742015"/>
            <a:ext cx="3635693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action-item extraction, decision tracking, and sentiment analysis for deeper meeting intelligence.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8911" y="3268028"/>
            <a:ext cx="501968" cy="501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20071" y="3409236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Scalable Deployment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0420071" y="3742015"/>
            <a:ext cx="3635693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 a robust backend using Docker, Kubernetes, and cloud GPU inference for enterprise-grade scalability.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819" y="4880015"/>
            <a:ext cx="501968" cy="5019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07980" y="5021223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Mobile Accessibility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1307980" y="5354002"/>
            <a:ext cx="3635693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mobile application with background recording capabilities for on-the-go meeting support.</a:t>
            </a:r>
            <a:endParaRPr lang="en-US" sz="13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2865" y="4880015"/>
            <a:ext cx="501968" cy="50196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864025" y="5021223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Platform Integration</a:t>
            </a:r>
            <a:endParaRPr lang="en-US" sz="1450" dirty="0"/>
          </a:p>
        </p:txBody>
      </p:sp>
      <p:sp>
        <p:nvSpPr>
          <p:cNvPr id="18" name="Text 10"/>
          <p:cNvSpPr/>
          <p:nvPr/>
        </p:nvSpPr>
        <p:spPr>
          <a:xfrm>
            <a:off x="5864025" y="5354002"/>
            <a:ext cx="3635693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live transcription and summarization for popular platforms like Google Meet, Zoom, and MS Teams.</a:t>
            </a:r>
            <a:endParaRPr lang="en-US" sz="13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08911" y="4880015"/>
            <a:ext cx="501968" cy="50196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0420071" y="5021223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Historical Analysis</a:t>
            </a:r>
            <a:endParaRPr lang="en-US" sz="1450" dirty="0"/>
          </a:p>
        </p:txBody>
      </p:sp>
      <p:sp>
        <p:nvSpPr>
          <p:cNvPr id="21" name="Text 12"/>
          <p:cNvSpPr/>
          <p:nvPr/>
        </p:nvSpPr>
        <p:spPr>
          <a:xfrm>
            <a:off x="10420071" y="5354002"/>
            <a:ext cx="3635693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database-supported meeting history with search functionality and advanced analytics.</a:t>
            </a:r>
            <a:endParaRPr lang="en-US" sz="130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819" y="6492002"/>
            <a:ext cx="501968" cy="501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1307980" y="6633210"/>
            <a:ext cx="1859518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Advanced Search</a:t>
            </a:r>
            <a:endParaRPr lang="en-US" sz="1450" dirty="0"/>
          </a:p>
        </p:txBody>
      </p:sp>
      <p:sp>
        <p:nvSpPr>
          <p:cNvPr id="24" name="Text 14"/>
          <p:cNvSpPr/>
          <p:nvPr/>
        </p:nvSpPr>
        <p:spPr>
          <a:xfrm>
            <a:off x="1307980" y="6965990"/>
            <a:ext cx="3635693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vector embeddings for intelligent topic search and retrieval across vast archives of past meetings.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88789"/>
            <a:ext cx="917007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&amp; Validated Test Results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142817" y="2089607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2749987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Successfully developed a comprehensive pipeline encompassing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Speech-to-Text → Diarization → Summarization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2145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Achieved and validated key performance targets: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WER &lt; 15%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DER &lt; 10 %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and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ROUGE &gt; 0.4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97874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effectively transforms lengthy meetings into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concise, structured summaries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with clear speaker attribution.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61693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intuitive Streamlit UI ensures a smooth, real-time user experience, complete with one-click export features.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2091690"/>
            <a:ext cx="34310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 Results Summary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7623929" y="2749987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Extensive testing conducted on both the AMI Meeting Corpus and diverse synthetic datasets.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3626406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Diarization accuracy rigorously validated across various multi-speaker scenarios.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502825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Summarization outputs assessed and optimized through a combination of ROUGE, BLEU scores, and qualitative human evaluation.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866F7-A74B-E7FE-1BCE-174B4580E4E0}"/>
              </a:ext>
            </a:extLst>
          </p:cNvPr>
          <p:cNvSpPr txBox="1"/>
          <p:nvPr/>
        </p:nvSpPr>
        <p:spPr>
          <a:xfrm>
            <a:off x="3021981" y="2018371"/>
            <a:ext cx="8854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chemeClr val="bg1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8481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" y="0"/>
            <a:ext cx="14630400" cy="2398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815" y="3229213"/>
            <a:ext cx="6165056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Meeting Overload Problem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93815" y="4049911"/>
            <a:ext cx="6547723" cy="1424940"/>
          </a:xfrm>
          <a:prstGeom prst="roundRect">
            <a:avLst>
              <a:gd name="adj" fmla="val 77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0955" y="4049911"/>
            <a:ext cx="91440" cy="1424940"/>
          </a:xfrm>
          <a:prstGeom prst="roundRect">
            <a:avLst>
              <a:gd name="adj" fmla="val 314756"/>
            </a:avLst>
          </a:prstGeom>
          <a:solidFill>
            <a:srgbClr val="16FFBB"/>
          </a:solidFill>
          <a:ln/>
        </p:spPr>
      </p:sp>
      <p:sp>
        <p:nvSpPr>
          <p:cNvPr id="6" name="Text 3"/>
          <p:cNvSpPr/>
          <p:nvPr/>
        </p:nvSpPr>
        <p:spPr>
          <a:xfrm>
            <a:off x="977064" y="4264581"/>
            <a:ext cx="213193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Unstructured Audio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77064" y="4646057"/>
            <a:ext cx="6049804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Live meetings generate vast amounts of unstructured audio, making post-meeting review incredibly difficult and time-consuming.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33347" y="4049911"/>
            <a:ext cx="6547842" cy="1424940"/>
          </a:xfrm>
          <a:prstGeom prst="roundRect">
            <a:avLst>
              <a:gd name="adj" fmla="val 77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10487" y="4049911"/>
            <a:ext cx="91440" cy="1424940"/>
          </a:xfrm>
          <a:prstGeom prst="roundRect">
            <a:avLst>
              <a:gd name="adj" fmla="val 314756"/>
            </a:avLst>
          </a:prstGeom>
          <a:solidFill>
            <a:srgbClr val="29DDDA"/>
          </a:solidFill>
          <a:ln/>
        </p:spPr>
      </p:sp>
      <p:sp>
        <p:nvSpPr>
          <p:cNvPr id="10" name="Text 7"/>
          <p:cNvSpPr/>
          <p:nvPr/>
        </p:nvSpPr>
        <p:spPr>
          <a:xfrm>
            <a:off x="7716597" y="4264581"/>
            <a:ext cx="213193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Lost Information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716597" y="4646057"/>
            <a:ext cx="604992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note-taking is prone to errors, often missing critical discussion points and failing to accurately attribute statements to speakers.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93815" y="5666661"/>
            <a:ext cx="6547723" cy="1732002"/>
          </a:xfrm>
          <a:prstGeom prst="roundRect">
            <a:avLst>
              <a:gd name="adj" fmla="val 6335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70955" y="5666661"/>
            <a:ext cx="91440" cy="1732002"/>
          </a:xfrm>
          <a:prstGeom prst="roundRect">
            <a:avLst>
              <a:gd name="adj" fmla="val 314756"/>
            </a:avLst>
          </a:prstGeom>
          <a:solidFill>
            <a:srgbClr val="37A7E7"/>
          </a:solidFill>
          <a:ln/>
        </p:spPr>
      </p:sp>
      <p:sp>
        <p:nvSpPr>
          <p:cNvPr id="14" name="Text 11"/>
          <p:cNvSpPr/>
          <p:nvPr/>
        </p:nvSpPr>
        <p:spPr>
          <a:xfrm>
            <a:off x="977064" y="5881330"/>
            <a:ext cx="213193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Lack of Integration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77064" y="6262807"/>
            <a:ext cx="6049804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There's a critical gap in the market for an integrated local system that seamlessly combines real-time Speech-to-Text (STT), speaker diarization, and AI summarization into one coherent workflow.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433347" y="5666661"/>
            <a:ext cx="6547842" cy="1732002"/>
          </a:xfrm>
          <a:prstGeom prst="roundRect">
            <a:avLst>
              <a:gd name="adj" fmla="val 6335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10487" y="5666661"/>
            <a:ext cx="91440" cy="1732002"/>
          </a:xfrm>
          <a:prstGeom prst="roundRect">
            <a:avLst>
              <a:gd name="adj" fmla="val 314756"/>
            </a:avLst>
          </a:prstGeom>
          <a:solidFill>
            <a:srgbClr val="091231"/>
          </a:solidFill>
          <a:ln/>
        </p:spPr>
      </p:sp>
      <p:sp>
        <p:nvSpPr>
          <p:cNvPr id="18" name="Text 15"/>
          <p:cNvSpPr/>
          <p:nvPr/>
        </p:nvSpPr>
        <p:spPr>
          <a:xfrm>
            <a:off x="7716597" y="5881330"/>
            <a:ext cx="280880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Urgent Need for Automation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716597" y="6262807"/>
            <a:ext cx="6049923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require a tool that can instantly generate accurate meeting summaries, speaker-attributed transcripts, and downloadable reports, transforming raw audio into actionable insights.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2248" y="661749"/>
            <a:ext cx="10081974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Objectives: Crafting the Solution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248" y="1841540"/>
            <a:ext cx="240625" cy="2406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42248" y="2190036"/>
            <a:ext cx="415480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5" name="Text 2"/>
          <p:cNvSpPr/>
          <p:nvPr/>
        </p:nvSpPr>
        <p:spPr>
          <a:xfrm>
            <a:off x="842248" y="2371249"/>
            <a:ext cx="299954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Audio-to-Text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42248" y="2849761"/>
            <a:ext cx="4154805" cy="11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robust system leveraging offline STT models for immediate transcription.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678" y="1841540"/>
            <a:ext cx="240625" cy="24062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37678" y="2190036"/>
            <a:ext cx="4154924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9" name="Text 5"/>
          <p:cNvSpPr/>
          <p:nvPr/>
        </p:nvSpPr>
        <p:spPr>
          <a:xfrm>
            <a:off x="5237678" y="2371249"/>
            <a:ext cx="381750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Automatic Speaker Diarization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37678" y="2849761"/>
            <a:ext cx="4154924" cy="11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advanced algorithms to accurately identify and label who said what.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3228" y="1841540"/>
            <a:ext cx="240625" cy="240625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33228" y="2190036"/>
            <a:ext cx="415480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Text 8"/>
          <p:cNvSpPr/>
          <p:nvPr/>
        </p:nvSpPr>
        <p:spPr>
          <a:xfrm>
            <a:off x="9633228" y="2371249"/>
            <a:ext cx="3717369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LLM-Powered Summarization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633228" y="2849761"/>
            <a:ext cx="4154805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structured, intelligent summaries of entire meetings using state-of-the-art Large Language Models.</a:t>
            </a:r>
            <a:endParaRPr lang="en-US" sz="18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2248" y="4840486"/>
            <a:ext cx="240625" cy="240625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842248" y="5188982"/>
            <a:ext cx="415480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7" name="Text 11"/>
          <p:cNvSpPr/>
          <p:nvPr/>
        </p:nvSpPr>
        <p:spPr>
          <a:xfrm>
            <a:off x="842248" y="5370195"/>
            <a:ext cx="346448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Intuitive Streamlit Interface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842248" y="5848707"/>
            <a:ext cx="4154805" cy="11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 a user-friendly web interface that displays live STT and comprehensive meeting outputs.</a:t>
            </a:r>
            <a:endParaRPr lang="en-US" sz="18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7678" y="4840486"/>
            <a:ext cx="240625" cy="240625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5237678" y="5188982"/>
            <a:ext cx="4154924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21" name="Text 14"/>
          <p:cNvSpPr/>
          <p:nvPr/>
        </p:nvSpPr>
        <p:spPr>
          <a:xfrm>
            <a:off x="5237678" y="5370195"/>
            <a:ext cx="3482816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One-Click Export &amp; Delivery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5237678" y="5848707"/>
            <a:ext cx="4154924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effortless export to PDF/Markdown and direct email distribution of summaries and transcripts.</a:t>
            </a:r>
            <a:endParaRPr lang="en-US" sz="185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33228" y="4840486"/>
            <a:ext cx="240625" cy="240625"/>
          </a:xfrm>
          <a:prstGeom prst="rect">
            <a:avLst/>
          </a:prstGeom>
        </p:spPr>
      </p:pic>
      <p:sp>
        <p:nvSpPr>
          <p:cNvPr id="24" name="Shape 16"/>
          <p:cNvSpPr/>
          <p:nvPr/>
        </p:nvSpPr>
        <p:spPr>
          <a:xfrm>
            <a:off x="9633228" y="5188982"/>
            <a:ext cx="415480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25" name="Text 17"/>
          <p:cNvSpPr/>
          <p:nvPr/>
        </p:nvSpPr>
        <p:spPr>
          <a:xfrm>
            <a:off x="9633228" y="5370195"/>
            <a:ext cx="3586520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Seamless Pipeline Execution</a:t>
            </a:r>
            <a:endParaRPr lang="en-US" sz="2100" dirty="0"/>
          </a:p>
        </p:txBody>
      </p:sp>
      <p:sp>
        <p:nvSpPr>
          <p:cNvPr id="26" name="Text 18"/>
          <p:cNvSpPr/>
          <p:nvPr/>
        </p:nvSpPr>
        <p:spPr>
          <a:xfrm>
            <a:off x="9633228" y="5848707"/>
            <a:ext cx="4154805" cy="11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the entire process flows smoothly from "Start" to "Stop" to "Summary" without interruption.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  <p:bldP spid="21" grpId="0" animBg="1"/>
      <p:bldP spid="22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90174"/>
            <a:ext cx="90411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 Stack: Tools &amp; Libraries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69726"/>
            <a:ext cx="12902327" cy="4269581"/>
          </a:xfrm>
          <a:prstGeom prst="roundRect">
            <a:avLst>
              <a:gd name="adj" fmla="val 867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2584966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093" y="2740700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Speech-to-Text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991457" y="2740700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Librosa, Whisper, PyAudio, SoundDevice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79277" y="3291483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126093" y="3447217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Speaker Diarization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4991457" y="3447217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Pyannote.audio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Torchaudio, Hugging Face pretrained pipelines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277" y="3998000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26093" y="4153733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Summarization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4991457" y="4153733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Groq LLaMA 3.1, HuggingFace Transformers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277" y="4704517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6093" y="4860250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4991457" y="4860250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Streamlit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277" y="541103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6093" y="5566767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 Processing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4991457" y="5566767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Threading,Queue Pipelines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879277" y="6117550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26093" y="6273284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Export &amp; Logging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4991457" y="6273284"/>
            <a:ext cx="8512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Markdown, PDF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5188" y="1290757"/>
            <a:ext cx="1086421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Complete Workflow: From Audio to Insight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34" y="2346841"/>
            <a:ext cx="10033516" cy="459200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6989" y="3493341"/>
            <a:ext cx="645108" cy="6451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92238" y="5707270"/>
            <a:ext cx="1883715" cy="64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Summarize &amp; Export</a:t>
            </a:r>
            <a:endParaRPr lang="en-US" sz="1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5289" y="3494550"/>
            <a:ext cx="645109" cy="6451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8242" y="5868547"/>
            <a:ext cx="1883714" cy="32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Diarize Audio</a:t>
            </a: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4195" y="3494550"/>
            <a:ext cx="645108" cy="6451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57147" y="5868547"/>
            <a:ext cx="1883715" cy="32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Speech-to-Text</a:t>
            </a:r>
            <a:endParaRPr lang="en-US" sz="1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0199" y="3494550"/>
            <a:ext cx="645108" cy="64510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844445" y="5707270"/>
            <a:ext cx="1883714" cy="64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Start Recording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031" y="2500074"/>
            <a:ext cx="4996220" cy="32294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6276" y="723662"/>
            <a:ext cx="7771448" cy="1089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Milestones Achieved: Foundation &amp; Intelligence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686276" y="2303264"/>
            <a:ext cx="364652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Milestone 1: Speech-to-Text System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86276" y="3153013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Implemented real-time microphone streaming with efficient multithreaded capture.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86276" y="4162782"/>
            <a:ext cx="3646527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Integrated cutting-edge Whisper/Librosa models, achieving a Word Error Rate (WER) of </a:t>
            </a: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less than 15%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on the AMI dataset.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86276" y="5486281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a robust benchmarking setup comparative accuracy analysis across various models.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86276" y="6496050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Ensured stable, low-latency real-time transcription for a seamless user experience.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818817" y="2303264"/>
            <a:ext cx="364652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Milestone 2: Diarization + Summarization Engine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4818817" y="3153013"/>
            <a:ext cx="3646527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Successfully integrated the </a:t>
            </a:r>
            <a:r>
              <a:rPr lang="en-US" sz="15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Pyannote.audio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diarization pipeline, achieving a Diarization Error Rate (DER) of </a:t>
            </a: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less than 10 %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818817" y="4476512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a mechanism to convert raw audio segments into clean, speaker-labeled transcripts.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4818817" y="5486281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Crafted optimized prompts for LLaMA summarizers to ensure high-quality output.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818817" y="6496050"/>
            <a:ext cx="36465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Achieved a ROUGE score of </a:t>
            </a: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greater than 0.4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delivering structured, speaker-aware summaries.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247" y="507206"/>
            <a:ext cx="8864679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Milestone 3: Seamless Integration &amp; Workflow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44247" y="1478756"/>
            <a:ext cx="245447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Objectives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44247" y="1969651"/>
            <a:ext cx="644640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Achieve perfect synergy by combining STT, diarization, and summarization into one unified pipeline.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4247" y="2622947"/>
            <a:ext cx="644640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summarization triggers </a:t>
            </a: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only after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 "Stop" command, processing the complete transcript.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4247" y="3276243"/>
            <a:ext cx="644640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a dynamic, </a:t>
            </a: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STT display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on the user interface during live meetings.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4247" y="3929539"/>
            <a:ext cx="644640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Guarantee a smooth, deadlock-free user flow, eliminating race conditions for optimal performance.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547372" y="1478756"/>
            <a:ext cx="247733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 Workflow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72" y="1992630"/>
            <a:ext cx="920353" cy="110454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651796" y="2176701"/>
            <a:ext cx="204537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Streamlit UI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372" y="3097173"/>
            <a:ext cx="920353" cy="110454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651796" y="3281243"/>
            <a:ext cx="2575798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Start Recording → Live STT</a:t>
            </a:r>
            <a:endParaRPr lang="en-US" sz="16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372" y="4201716"/>
            <a:ext cx="920353" cy="110454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51796" y="4385786"/>
            <a:ext cx="3491508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Stop Recording → Diarization Engine</a:t>
            </a:r>
            <a:endParaRPr lang="en-US" sz="16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372" y="5306258"/>
            <a:ext cx="920353" cy="110454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651796" y="5490329"/>
            <a:ext cx="395513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Merged Transcript → LLM Summarization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372" y="6410801"/>
            <a:ext cx="920353" cy="110454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651796" y="6594872"/>
            <a:ext cx="411491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Final Summary + Transcript Rendered on UI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733199"/>
            <a:ext cx="4869061" cy="27632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210347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Result: An Intuitive AI Dashboard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6350437" y="3573780"/>
            <a:ext cx="601087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glance at the future of meeting management.</a:t>
            </a:r>
            <a:endParaRPr lang="en-US" sz="2150" dirty="0"/>
          </a:p>
        </p:txBody>
      </p:sp>
      <p:sp>
        <p:nvSpPr>
          <p:cNvPr id="6" name="Shape 2"/>
          <p:cNvSpPr/>
          <p:nvPr/>
        </p:nvSpPr>
        <p:spPr>
          <a:xfrm>
            <a:off x="6350437" y="4286964"/>
            <a:ext cx="7415927" cy="1839158"/>
          </a:xfrm>
          <a:prstGeom prst="roundRect">
            <a:avLst>
              <a:gd name="adj" fmla="val 20136"/>
            </a:avLst>
          </a:prstGeom>
          <a:solidFill>
            <a:srgbClr val="004D36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253" y="4669036"/>
            <a:ext cx="308610" cy="2468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52680" y="4595455"/>
            <a:ext cx="636686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dashboard provides a comprehensive view: live STT stream, speaker-tagged transcript, final AI summary, and convenient export/email options.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8869DAFA-C533-EEA4-C4BA-B401AFBC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531"/>
            <a:ext cx="14630400" cy="6183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CF6BB0-08A6-FE36-CB30-BF66943D0768}"/>
              </a:ext>
            </a:extLst>
          </p:cNvPr>
          <p:cNvSpPr txBox="1"/>
          <p:nvPr/>
        </p:nvSpPr>
        <p:spPr>
          <a:xfrm>
            <a:off x="1282391" y="691376"/>
            <a:ext cx="11831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Result: An Intuitive AI Dashboard</a:t>
            </a:r>
            <a:endParaRPr lang="en-US" sz="5400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764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841</Words>
  <Application>Microsoft Office PowerPoint</Application>
  <PresentationFormat>Custom</PresentationFormat>
  <Paragraphs>107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Spline Sans Bold</vt:lpstr>
      <vt:lpstr>Arial</vt:lpstr>
      <vt:lpstr>Barlow</vt:lpstr>
      <vt:lpstr>HK Grotesk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Soumodip Ghosh</cp:lastModifiedBy>
  <cp:revision>7</cp:revision>
  <dcterms:created xsi:type="dcterms:W3CDTF">2025-11-17T20:55:36Z</dcterms:created>
  <dcterms:modified xsi:type="dcterms:W3CDTF">2025-11-17T21:51:07Z</dcterms:modified>
</cp:coreProperties>
</file>